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54853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529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421438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101553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480698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ABDD3BC-2255-4F99-B2A8-703C271C1111}"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44177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ABDD3BC-2255-4F99-B2A8-703C271C1111}"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365034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ABDD3BC-2255-4F99-B2A8-703C271C1111}"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171530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BDD3BC-2255-4F99-B2A8-703C271C1111}"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25981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BDD3BC-2255-4F99-B2A8-703C271C1111}"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219889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BDD3BC-2255-4F99-B2A8-703C271C1111}"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C2725-2ED8-4157-950C-36C7DC1082AF}" type="slidenum">
              <a:rPr lang="ar-IQ" smtClean="0"/>
              <a:t>‹#›</a:t>
            </a:fld>
            <a:endParaRPr lang="ar-IQ"/>
          </a:p>
        </p:txBody>
      </p:sp>
    </p:spTree>
    <p:extLst>
      <p:ext uri="{BB962C8B-B14F-4D97-AF65-F5344CB8AC3E}">
        <p14:creationId xmlns:p14="http://schemas.microsoft.com/office/powerpoint/2010/main" val="2402238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BDD3BC-2255-4F99-B2A8-703C271C1111}"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5C2725-2ED8-4157-950C-36C7DC1082AF}" type="slidenum">
              <a:rPr lang="ar-IQ" smtClean="0"/>
              <a:t>‹#›</a:t>
            </a:fld>
            <a:endParaRPr lang="ar-IQ"/>
          </a:p>
        </p:txBody>
      </p:sp>
    </p:spTree>
    <p:extLst>
      <p:ext uri="{BB962C8B-B14F-4D97-AF65-F5344CB8AC3E}">
        <p14:creationId xmlns:p14="http://schemas.microsoft.com/office/powerpoint/2010/main" val="307357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4"/>
            <a:ext cx="7772400" cy="1470025"/>
          </a:xfrm>
        </p:spPr>
        <p:txBody>
          <a:bodyPr/>
          <a:lstStyle/>
          <a:p>
            <a:r>
              <a:rPr lang="ar-IQ" dirty="0" smtClean="0">
                <a:solidFill>
                  <a:srgbClr val="FF0000"/>
                </a:solidFill>
              </a:rPr>
              <a:t>جهاز الحلق</a:t>
            </a:r>
            <a:endParaRPr lang="ar-IQ" dirty="0">
              <a:solidFill>
                <a:srgbClr val="FF0000"/>
              </a:solidFill>
            </a:endParaRPr>
          </a:p>
        </p:txBody>
      </p:sp>
      <p:pic>
        <p:nvPicPr>
          <p:cNvPr id="4" name="صورة 3" descr="C:\Documents and Settings\cub\My Documents\My Pictures\Picture\New Folder\Scan20028.JPG"/>
          <p:cNvPicPr/>
          <p:nvPr/>
        </p:nvPicPr>
        <p:blipFill>
          <a:blip r:embed="rId2"/>
          <a:srcRect/>
          <a:stretch>
            <a:fillRect/>
          </a:stretch>
        </p:blipFill>
        <p:spPr bwMode="auto">
          <a:xfrm>
            <a:off x="1475656" y="1700808"/>
            <a:ext cx="5832648" cy="3537942"/>
          </a:xfrm>
          <a:prstGeom prst="rect">
            <a:avLst/>
          </a:prstGeom>
          <a:noFill/>
          <a:ln w="9525">
            <a:noFill/>
            <a:miter lim="800000"/>
            <a:headEnd/>
            <a:tailEnd/>
          </a:ln>
        </p:spPr>
      </p:pic>
    </p:spTree>
    <p:extLst>
      <p:ext uri="{BB962C8B-B14F-4D97-AF65-F5344CB8AC3E}">
        <p14:creationId xmlns:p14="http://schemas.microsoft.com/office/powerpoint/2010/main" val="151798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مربع نص 4"/>
          <p:cNvSpPr txBox="1"/>
          <p:nvPr/>
        </p:nvSpPr>
        <p:spPr>
          <a:xfrm>
            <a:off x="0" y="0"/>
            <a:ext cx="9144000" cy="6340197"/>
          </a:xfrm>
          <a:prstGeom prst="rect">
            <a:avLst/>
          </a:prstGeom>
          <a:noFill/>
        </p:spPr>
        <p:txBody>
          <a:bodyPr wrap="square" rtlCol="1">
            <a:spAutoFit/>
          </a:bodyPr>
          <a:lstStyle/>
          <a:p>
            <a:r>
              <a:rPr lang="ar-IQ" sz="3600" b="1" dirty="0">
                <a:solidFill>
                  <a:srgbClr val="FF0000"/>
                </a:solidFill>
              </a:rPr>
              <a:t>اولا – </a:t>
            </a:r>
            <a:r>
              <a:rPr lang="ar-IQ" sz="3600" b="1" dirty="0" smtClean="0">
                <a:solidFill>
                  <a:srgbClr val="FF0000"/>
                </a:solidFill>
              </a:rPr>
              <a:t>مواصفات </a:t>
            </a:r>
            <a:r>
              <a:rPr lang="ar-IQ" sz="3600" b="1" dirty="0">
                <a:solidFill>
                  <a:srgbClr val="FF0000"/>
                </a:solidFill>
              </a:rPr>
              <a:t>جهاز الحلق</a:t>
            </a:r>
            <a:endParaRPr lang="en-US" sz="5400" dirty="0">
              <a:solidFill>
                <a:srgbClr val="FF0000"/>
              </a:solidFill>
            </a:endParaRPr>
          </a:p>
          <a:p>
            <a:r>
              <a:rPr lang="ar-IQ" sz="3200" b="1" dirty="0">
                <a:solidFill>
                  <a:schemeClr val="accent6">
                    <a:lumMod val="75000"/>
                  </a:schemeClr>
                </a:solidFill>
              </a:rPr>
              <a:t>أ ـ الشكل</a:t>
            </a:r>
            <a:endParaRPr lang="en-US" sz="3200" dirty="0">
              <a:solidFill>
                <a:schemeClr val="accent6">
                  <a:lumMod val="75000"/>
                </a:schemeClr>
              </a:solidFill>
            </a:endParaRPr>
          </a:p>
          <a:p>
            <a:pPr lvl="0"/>
            <a:r>
              <a:rPr lang="ar-IQ" sz="3200" dirty="0"/>
              <a:t>الجهاز مكون من حلقتين مستديرتين مرتبطتين بزوجين من السلك (</a:t>
            </a:r>
            <a:r>
              <a:rPr lang="ar-IQ" sz="3200" dirty="0" err="1"/>
              <a:t>الواير</a:t>
            </a:r>
            <a:r>
              <a:rPr lang="ar-IQ" sz="3200" dirty="0"/>
              <a:t>) معلقتين في هيكل كبري</a:t>
            </a:r>
            <a:endParaRPr lang="en-US" sz="3200" dirty="0" smtClean="0">
              <a:effectLst/>
            </a:endParaRPr>
          </a:p>
          <a:p>
            <a:pPr lvl="0"/>
            <a:r>
              <a:rPr lang="ar-IQ" sz="3200" dirty="0"/>
              <a:t>الحلقتان على شكل دائرتين وشكلهما موحد .</a:t>
            </a:r>
            <a:endParaRPr lang="en-US" sz="3200" dirty="0" smtClean="0">
              <a:effectLst/>
            </a:endParaRPr>
          </a:p>
          <a:p>
            <a:pPr lvl="0"/>
            <a:r>
              <a:rPr lang="ar-IQ" sz="3200" dirty="0"/>
              <a:t>السلك (</a:t>
            </a:r>
            <a:r>
              <a:rPr lang="ar-IQ" sz="3200" dirty="0" err="1"/>
              <a:t>الواير</a:t>
            </a:r>
            <a:r>
              <a:rPr lang="ar-IQ" sz="3200" dirty="0"/>
              <a:t>) له حرية دوران عند نقطة تعلقهما في الهيكل ، وفي الوضع الثابت يكون تعلق الحلقتين في وضع عمودي .</a:t>
            </a:r>
            <a:endParaRPr lang="en-US" sz="3200" dirty="0" smtClean="0">
              <a:effectLst/>
            </a:endParaRPr>
          </a:p>
          <a:p>
            <a:pPr lvl="0"/>
            <a:r>
              <a:rPr lang="ar-IQ" sz="3200" dirty="0"/>
              <a:t>الهيكل مكون من قائمين و عارضة أفقية ، ويوجد في العارضة الأفقية أماكن تعلق بالسلك(</a:t>
            </a:r>
            <a:r>
              <a:rPr lang="ar-IQ" sz="3200" dirty="0" err="1"/>
              <a:t>الواير</a:t>
            </a:r>
            <a:r>
              <a:rPr lang="ar-IQ" sz="3200" dirty="0"/>
              <a:t>).</a:t>
            </a:r>
            <a:endParaRPr lang="en-US" sz="3200" dirty="0" smtClean="0">
              <a:effectLst/>
            </a:endParaRPr>
          </a:p>
          <a:p>
            <a:pPr lvl="0"/>
            <a:r>
              <a:rPr lang="ar-IQ" sz="3200" dirty="0"/>
              <a:t>الهيكل مثبت راسيا بواسطة أربعة من السلك (</a:t>
            </a:r>
            <a:r>
              <a:rPr lang="ar-IQ" sz="3200" dirty="0" err="1"/>
              <a:t>الواير</a:t>
            </a:r>
            <a:r>
              <a:rPr lang="ar-IQ" sz="3200" dirty="0"/>
              <a:t>) ويتم تثبيته بالأرضية .</a:t>
            </a:r>
            <a:endParaRPr lang="en-US" sz="3200" dirty="0" smtClean="0">
              <a:effectLst/>
            </a:endParaRPr>
          </a:p>
          <a:p>
            <a:r>
              <a:rPr lang="ar-IQ" sz="3200" b="1" dirty="0">
                <a:solidFill>
                  <a:srgbClr val="FF0000"/>
                </a:solidFill>
              </a:rPr>
              <a:t>ب ـ المقاييس</a:t>
            </a:r>
            <a:endParaRPr lang="en-US" sz="3200" dirty="0">
              <a:solidFill>
                <a:srgbClr val="FF0000"/>
              </a:solidFill>
            </a:endParaRPr>
          </a:p>
          <a:p>
            <a:endParaRPr lang="ar-IQ" dirty="0"/>
          </a:p>
        </p:txBody>
      </p:sp>
    </p:spTree>
    <p:extLst>
      <p:ext uri="{BB962C8B-B14F-4D97-AF65-F5344CB8AC3E}">
        <p14:creationId xmlns:p14="http://schemas.microsoft.com/office/powerpoint/2010/main" val="1085324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مربع نص 1"/>
          <p:cNvSpPr txBox="1"/>
          <p:nvPr/>
        </p:nvSpPr>
        <p:spPr>
          <a:xfrm>
            <a:off x="0" y="0"/>
            <a:ext cx="9144000" cy="6771084"/>
          </a:xfrm>
          <a:prstGeom prst="rect">
            <a:avLst/>
          </a:prstGeom>
          <a:noFill/>
        </p:spPr>
        <p:txBody>
          <a:bodyPr wrap="square" rtlCol="1">
            <a:spAutoFit/>
          </a:bodyPr>
          <a:lstStyle/>
          <a:p>
            <a:pPr lvl="0"/>
            <a:r>
              <a:rPr lang="ar-IQ" sz="3200" b="1" dirty="0">
                <a:solidFill>
                  <a:srgbClr val="FF0000"/>
                </a:solidFill>
              </a:rPr>
              <a:t>اولا: الحلق</a:t>
            </a:r>
            <a:endParaRPr lang="en-US" sz="3200" dirty="0" smtClean="0">
              <a:solidFill>
                <a:srgbClr val="FF0000"/>
              </a:solidFill>
              <a:effectLst/>
            </a:endParaRPr>
          </a:p>
          <a:p>
            <a:pPr lvl="0"/>
            <a:r>
              <a:rPr lang="ar-IQ" sz="3200" dirty="0"/>
              <a:t>القطر : القطر الداخلي 18 سم ±0،1 سم .</a:t>
            </a:r>
            <a:endParaRPr lang="en-US" sz="3200" dirty="0" smtClean="0">
              <a:effectLst/>
            </a:endParaRPr>
          </a:p>
          <a:p>
            <a:pPr lvl="0"/>
            <a:r>
              <a:rPr lang="ar-IQ" sz="3200" dirty="0"/>
              <a:t>الأداة المعلق بها الحلق + المسافة من نقطة تعلق الأداة بالعارضة الأفقية إلى الجزء السفلي</a:t>
            </a:r>
            <a:endParaRPr lang="en-US" sz="3200" dirty="0" smtClean="0">
              <a:effectLst/>
            </a:endParaRPr>
          </a:p>
          <a:p>
            <a:pPr lvl="0"/>
            <a:r>
              <a:rPr lang="ar-IQ" sz="3200" dirty="0"/>
              <a:t>للحلق : 300 سم ومسموح -0،5 سم .</a:t>
            </a:r>
            <a:endParaRPr lang="en-US" sz="3200" dirty="0" smtClean="0">
              <a:effectLst/>
            </a:endParaRPr>
          </a:p>
          <a:p>
            <a:pPr lvl="0"/>
            <a:r>
              <a:rPr lang="ar-IQ" sz="3200" dirty="0"/>
              <a:t> المسافة بين الجزء  السفلي الداخلي للحلق :</a:t>
            </a:r>
            <a:endParaRPr lang="en-US" sz="3200" dirty="0" smtClean="0">
              <a:effectLst/>
            </a:endParaRPr>
          </a:p>
          <a:p>
            <a:pPr lvl="0"/>
            <a:r>
              <a:rPr lang="ar-IQ" sz="3200" dirty="0"/>
              <a:t>إلى الأرض : 275 سم ± 0،5 سم .</a:t>
            </a:r>
            <a:endParaRPr lang="en-US" sz="3200" dirty="0" smtClean="0">
              <a:effectLst/>
            </a:endParaRPr>
          </a:p>
          <a:p>
            <a:pPr lvl="0"/>
            <a:r>
              <a:rPr lang="ar-IQ" sz="3200" dirty="0"/>
              <a:t>  حتى السطح العلوي للمراتب : 255 سم ± 0،5 سم .</a:t>
            </a:r>
            <a:endParaRPr lang="en-US" sz="3200" dirty="0" smtClean="0">
              <a:effectLst/>
            </a:endParaRPr>
          </a:p>
          <a:p>
            <a:pPr lvl="0"/>
            <a:r>
              <a:rPr lang="ar-IQ" sz="3200" dirty="0"/>
              <a:t> الحزام الواصل بين الحلق ، السلك :</a:t>
            </a:r>
            <a:endParaRPr lang="en-US" sz="3200" dirty="0" smtClean="0">
              <a:effectLst/>
            </a:endParaRPr>
          </a:p>
          <a:p>
            <a:pPr lvl="0"/>
            <a:r>
              <a:rPr lang="ar-IQ" sz="3200" dirty="0"/>
              <a:t> طوله : 70 سم ±1 سم .</a:t>
            </a:r>
            <a:endParaRPr lang="en-US" sz="3200" dirty="0" smtClean="0">
              <a:effectLst/>
            </a:endParaRPr>
          </a:p>
          <a:p>
            <a:pPr lvl="0"/>
            <a:r>
              <a:rPr lang="ar-IQ" sz="3200" dirty="0"/>
              <a:t>عرضة 3 سم ± 0،5 سم .</a:t>
            </a:r>
            <a:endParaRPr lang="en-US" sz="3200" dirty="0" smtClean="0">
              <a:effectLst/>
            </a:endParaRPr>
          </a:p>
          <a:p>
            <a:pPr lvl="0"/>
            <a:r>
              <a:rPr lang="ar-IQ" sz="3200" dirty="0"/>
              <a:t> المسافة بين نقطتي تعلق السلك ( </a:t>
            </a:r>
            <a:r>
              <a:rPr lang="ar-IQ" sz="3200" dirty="0" err="1"/>
              <a:t>الواير</a:t>
            </a:r>
            <a:r>
              <a:rPr lang="ar-IQ" sz="3200" dirty="0"/>
              <a:t> ) في الهيكل : 50 سم ± 0،55 سم .</a:t>
            </a:r>
            <a:endParaRPr lang="en-US" sz="3200" dirty="0" smtClean="0">
              <a:effectLst/>
            </a:endParaRPr>
          </a:p>
          <a:p>
            <a:endParaRPr lang="ar-IQ" dirty="0"/>
          </a:p>
        </p:txBody>
      </p:sp>
    </p:spTree>
    <p:extLst>
      <p:ext uri="{BB962C8B-B14F-4D97-AF65-F5344CB8AC3E}">
        <p14:creationId xmlns:p14="http://schemas.microsoft.com/office/powerpoint/2010/main" val="53505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0" y="0"/>
            <a:ext cx="9144000" cy="6401753"/>
          </a:xfrm>
          <a:prstGeom prst="rect">
            <a:avLst/>
          </a:prstGeom>
          <a:noFill/>
        </p:spPr>
        <p:txBody>
          <a:bodyPr wrap="square" rtlCol="1">
            <a:spAutoFit/>
          </a:bodyPr>
          <a:lstStyle/>
          <a:p>
            <a:pPr lvl="0"/>
            <a:r>
              <a:rPr lang="ar-IQ" sz="2800" b="1" dirty="0">
                <a:solidFill>
                  <a:srgbClr val="FF0000"/>
                </a:solidFill>
              </a:rPr>
              <a:t>الهيكل</a:t>
            </a:r>
            <a:endParaRPr lang="en-US" sz="2800" dirty="0" smtClean="0">
              <a:solidFill>
                <a:srgbClr val="FF0000"/>
              </a:solidFill>
              <a:effectLst/>
            </a:endParaRPr>
          </a:p>
          <a:p>
            <a:pPr lvl="0"/>
            <a:r>
              <a:rPr lang="ar-IQ" sz="2800" dirty="0"/>
              <a:t>ارتفاع نقطة تعلق العارضة الأفقية للهيكل عن الأرض 575 سم -0،55 سم وارتفاعها حتى السطح العلوي للمراتب 555 سم ± 0،5 سم .</a:t>
            </a:r>
            <a:endParaRPr lang="en-US" sz="2800" dirty="0" smtClean="0">
              <a:effectLst/>
            </a:endParaRPr>
          </a:p>
          <a:p>
            <a:pPr lvl="0"/>
            <a:r>
              <a:rPr lang="ar-IQ" sz="2800" dirty="0"/>
              <a:t>طول العارضة الأفقية 140 سم .</a:t>
            </a:r>
            <a:endParaRPr lang="en-US" sz="2800" dirty="0" smtClean="0">
              <a:effectLst/>
            </a:endParaRPr>
          </a:p>
          <a:p>
            <a:pPr lvl="0"/>
            <a:r>
              <a:rPr lang="ar-IQ" sz="2800" dirty="0"/>
              <a:t>المسافة بين الأسلاك المشدودة في الاتجاه الراسي بالنسبة للجهاز 550 سم ، -0،5 سم وللمسافة في الاتجاه المقاطع للجهاز ( الاتجاه الجانبي ) 400 سم -0،5 سم .</a:t>
            </a:r>
            <a:endParaRPr lang="en-US" sz="2800" dirty="0" smtClean="0">
              <a:effectLst/>
            </a:endParaRPr>
          </a:p>
          <a:p>
            <a:r>
              <a:rPr lang="ar-IQ" sz="2800" b="1" dirty="0">
                <a:solidFill>
                  <a:srgbClr val="FF0000"/>
                </a:solidFill>
              </a:rPr>
              <a:t>ثانيا- طبيعة الأداء على جهاز الحلق</a:t>
            </a:r>
            <a:endParaRPr lang="en-US" sz="2800" dirty="0">
              <a:solidFill>
                <a:srgbClr val="FF0000"/>
              </a:solidFill>
            </a:endParaRPr>
          </a:p>
          <a:p>
            <a:r>
              <a:rPr lang="ar-IQ" sz="2800" dirty="0"/>
              <a:t>يتكون التمرين على جهاز الحلق على مهارات المرجحة والقوة والثبات وتكون بنسب متساوية تقريبا ، وهذه المهارات يمكن ربطها من خلال الأداء من وضع التعلق أو الارتكاز أو الوقوف على اليدين بحيث يكون أداء المهارات بالذراعين مفرودتين ، في الجمباز الحديث يتميز التمرين ما بين الانتقال من مهارات المرجحة والقوة والعكس ، مرجحة حبال الحلق أثناء أداء ا جزاء الثبات من الأخطاء التي يعاقب عليها بالخصم .</a:t>
            </a:r>
            <a:endParaRPr lang="en-US" sz="2800" dirty="0"/>
          </a:p>
          <a:p>
            <a:endParaRPr lang="ar-IQ" dirty="0"/>
          </a:p>
        </p:txBody>
      </p:sp>
    </p:spTree>
    <p:extLst>
      <p:ext uri="{BB962C8B-B14F-4D97-AF65-F5344CB8AC3E}">
        <p14:creationId xmlns:p14="http://schemas.microsoft.com/office/powerpoint/2010/main" val="2720477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5" name="مربع نص 4"/>
          <p:cNvSpPr txBox="1"/>
          <p:nvPr/>
        </p:nvSpPr>
        <p:spPr>
          <a:xfrm>
            <a:off x="1271859" y="0"/>
            <a:ext cx="6600283" cy="523220"/>
          </a:xfrm>
          <a:prstGeom prst="rect">
            <a:avLst/>
          </a:prstGeom>
          <a:noFill/>
        </p:spPr>
        <p:txBody>
          <a:bodyPr wrap="square" rtlCol="1">
            <a:spAutoFit/>
          </a:bodyPr>
          <a:lstStyle/>
          <a:p>
            <a:pPr algn="ctr"/>
            <a:r>
              <a:rPr lang="ar-IQ" sz="2800" dirty="0" smtClean="0">
                <a:solidFill>
                  <a:srgbClr val="FF0000"/>
                </a:solidFill>
              </a:rPr>
              <a:t>التعلق المقلوب</a:t>
            </a:r>
            <a:endParaRPr lang="ar-IQ" sz="2800" dirty="0">
              <a:solidFill>
                <a:srgbClr val="FF0000"/>
              </a:solidFill>
            </a:endParaRPr>
          </a:p>
        </p:txBody>
      </p:sp>
      <p:pic>
        <p:nvPicPr>
          <p:cNvPr id="6" name="صورة 5" descr="C:\Documents and Settings\cub\My Documents\My Pictures\Picture\New Folder\Scan20064.JPG"/>
          <p:cNvPicPr/>
          <p:nvPr/>
        </p:nvPicPr>
        <p:blipFill>
          <a:blip r:embed="rId2" cstate="print"/>
          <a:srcRect/>
          <a:stretch>
            <a:fillRect/>
          </a:stretch>
        </p:blipFill>
        <p:spPr bwMode="auto">
          <a:xfrm>
            <a:off x="467544" y="1988840"/>
            <a:ext cx="2736304" cy="3168352"/>
          </a:xfrm>
          <a:prstGeom prst="rect">
            <a:avLst/>
          </a:prstGeom>
          <a:noFill/>
          <a:ln w="9525">
            <a:noFill/>
            <a:miter lim="800000"/>
            <a:headEnd/>
            <a:tailEnd/>
          </a:ln>
        </p:spPr>
      </p:pic>
      <p:sp>
        <p:nvSpPr>
          <p:cNvPr id="8" name="مربع نص 7"/>
          <p:cNvSpPr txBox="1"/>
          <p:nvPr/>
        </p:nvSpPr>
        <p:spPr>
          <a:xfrm>
            <a:off x="3347864" y="523220"/>
            <a:ext cx="5616624" cy="4031873"/>
          </a:xfrm>
          <a:prstGeom prst="rect">
            <a:avLst/>
          </a:prstGeom>
          <a:noFill/>
        </p:spPr>
        <p:txBody>
          <a:bodyPr wrap="square" rtlCol="1">
            <a:spAutoFit/>
          </a:bodyPr>
          <a:lstStyle/>
          <a:p>
            <a:r>
              <a:rPr lang="ar-IQ" sz="3200" b="1" dirty="0">
                <a:solidFill>
                  <a:srgbClr val="FF0000"/>
                </a:solidFill>
              </a:rPr>
              <a:t>اولا- النواحي الفنية</a:t>
            </a:r>
            <a:endParaRPr lang="en-US" sz="3200" dirty="0">
              <a:solidFill>
                <a:srgbClr val="FF0000"/>
              </a:solidFill>
            </a:endParaRPr>
          </a:p>
          <a:p>
            <a:r>
              <a:rPr lang="ar-IQ" sz="3200" dirty="0"/>
              <a:t>يتخذ الجسم وضع التعلق المقلوب من وضع التعلق .</a:t>
            </a:r>
            <a:r>
              <a:rPr lang="ar-SA" sz="3200" dirty="0"/>
              <a:t>و</a:t>
            </a:r>
            <a:r>
              <a:rPr lang="ar-IQ" sz="3200" dirty="0"/>
              <a:t>المسافة بين القبضتين باتساع الصدر. </a:t>
            </a:r>
            <a:r>
              <a:rPr lang="ar-SA" sz="3200" dirty="0"/>
              <a:t>و</a:t>
            </a:r>
            <a:r>
              <a:rPr lang="ar-IQ" sz="3200" dirty="0"/>
              <a:t>من الضروري انقباض العضلات باتزان دون توتر .</a:t>
            </a:r>
            <a:r>
              <a:rPr lang="ar-SA" sz="3200" dirty="0"/>
              <a:t> و</a:t>
            </a:r>
            <a:r>
              <a:rPr lang="ar-IQ" sz="3200" dirty="0"/>
              <a:t>يكون المحور العرضي للجسم أسفل نقطة التعلق وموازيا لها .وتكون المسافة بين القبضتين باتساع الصدر </a:t>
            </a:r>
          </a:p>
        </p:txBody>
      </p:sp>
    </p:spTree>
    <p:extLst>
      <p:ext uri="{BB962C8B-B14F-4D97-AF65-F5344CB8AC3E}">
        <p14:creationId xmlns:p14="http://schemas.microsoft.com/office/powerpoint/2010/main" val="63110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مربع نص 3"/>
          <p:cNvSpPr txBox="1"/>
          <p:nvPr/>
        </p:nvSpPr>
        <p:spPr>
          <a:xfrm>
            <a:off x="120757" y="-30201"/>
            <a:ext cx="8856984" cy="984885"/>
          </a:xfrm>
          <a:prstGeom prst="rect">
            <a:avLst/>
          </a:prstGeom>
          <a:noFill/>
        </p:spPr>
        <p:txBody>
          <a:bodyPr wrap="square" rtlCol="1">
            <a:spAutoFit/>
          </a:bodyPr>
          <a:lstStyle/>
          <a:p>
            <a:r>
              <a:rPr lang="ar-IQ" sz="4000" b="1" dirty="0">
                <a:solidFill>
                  <a:srgbClr val="FF0000"/>
                </a:solidFill>
              </a:rPr>
              <a:t>أنواع الارتكاز</a:t>
            </a:r>
            <a:endParaRPr lang="en-US" sz="4000" dirty="0">
              <a:solidFill>
                <a:srgbClr val="FF0000"/>
              </a:solidFill>
            </a:endParaRPr>
          </a:p>
          <a:p>
            <a:endParaRPr lang="ar-IQ" dirty="0"/>
          </a:p>
        </p:txBody>
      </p:sp>
      <p:pic>
        <p:nvPicPr>
          <p:cNvPr id="5" name="صورة 4" descr="C:\Documents and Settings\cub\My Documents\My Pictures\Picture\New Folder\Scan20026.JPG"/>
          <p:cNvPicPr/>
          <p:nvPr/>
        </p:nvPicPr>
        <p:blipFill>
          <a:blip r:embed="rId2" cstate="print"/>
          <a:srcRect/>
          <a:stretch>
            <a:fillRect/>
          </a:stretch>
        </p:blipFill>
        <p:spPr bwMode="auto">
          <a:xfrm>
            <a:off x="107504" y="116632"/>
            <a:ext cx="2653258" cy="1943844"/>
          </a:xfrm>
          <a:prstGeom prst="rect">
            <a:avLst/>
          </a:prstGeom>
          <a:noFill/>
          <a:ln w="9525">
            <a:noFill/>
            <a:miter lim="800000"/>
            <a:headEnd/>
            <a:tailEnd/>
          </a:ln>
        </p:spPr>
      </p:pic>
      <p:sp>
        <p:nvSpPr>
          <p:cNvPr id="6" name="مربع نص 5"/>
          <p:cNvSpPr txBox="1"/>
          <p:nvPr/>
        </p:nvSpPr>
        <p:spPr>
          <a:xfrm>
            <a:off x="2915816" y="836712"/>
            <a:ext cx="6048672" cy="5909310"/>
          </a:xfrm>
          <a:prstGeom prst="rect">
            <a:avLst/>
          </a:prstGeom>
          <a:noFill/>
        </p:spPr>
        <p:txBody>
          <a:bodyPr wrap="square" rtlCol="1">
            <a:spAutoFit/>
          </a:bodyPr>
          <a:lstStyle/>
          <a:p>
            <a:r>
              <a:rPr lang="ar-IQ" dirty="0"/>
              <a:t>أ </a:t>
            </a:r>
            <a:r>
              <a:rPr lang="ar-IQ" b="1" dirty="0"/>
              <a:t>ـ  </a:t>
            </a:r>
            <a:r>
              <a:rPr lang="ar-IQ" sz="3200" b="1" dirty="0">
                <a:solidFill>
                  <a:srgbClr val="FF0000"/>
                </a:solidFill>
              </a:rPr>
              <a:t>ارتكاز زاوية </a:t>
            </a:r>
            <a:r>
              <a:rPr lang="ar-IQ" sz="3200" b="1" dirty="0"/>
              <a:t>:</a:t>
            </a:r>
            <a:r>
              <a:rPr lang="ar-IQ" sz="3200" dirty="0"/>
              <a:t> </a:t>
            </a:r>
            <a:r>
              <a:rPr lang="ar-IQ" sz="3600" dirty="0"/>
              <a:t>وفيه يتم ثني مفصلي الفخذين بحيث تكونان موازيين للأرض ، تؤدى هذه المهارة على الأرض ، المتوازيين ، الحلق .</a:t>
            </a:r>
            <a:endParaRPr lang="en-US" sz="3600" dirty="0"/>
          </a:p>
          <a:p>
            <a:r>
              <a:rPr lang="ar-IQ" sz="3600" dirty="0"/>
              <a:t>ب ـ  ارتكاز أفقي : وفيه يكون ثقل الجسم مرتكزا على الذراعين مفرودتين ، والجسم في وضع أفقي وفي حالة استناد الحوض على المرفقين أو أحداهما (يسمى ارتكاز أفقي على المرفق أو المرفقين).</a:t>
            </a:r>
            <a:endParaRPr lang="en-US" sz="3600" dirty="0"/>
          </a:p>
          <a:p>
            <a:endParaRPr lang="ar-IQ" dirty="0"/>
          </a:p>
        </p:txBody>
      </p:sp>
    </p:spTree>
    <p:extLst>
      <p:ext uri="{BB962C8B-B14F-4D97-AF65-F5344CB8AC3E}">
        <p14:creationId xmlns:p14="http://schemas.microsoft.com/office/powerpoint/2010/main" val="1114251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539552" y="188640"/>
            <a:ext cx="8352928" cy="830997"/>
          </a:xfrm>
          <a:prstGeom prst="rect">
            <a:avLst/>
          </a:prstGeom>
          <a:noFill/>
        </p:spPr>
        <p:txBody>
          <a:bodyPr wrap="square" rtlCol="1">
            <a:spAutoFit/>
          </a:bodyPr>
          <a:lstStyle/>
          <a:p>
            <a:r>
              <a:rPr lang="ar-IQ" sz="2400" b="1" dirty="0">
                <a:solidFill>
                  <a:srgbClr val="FF0000"/>
                </a:solidFill>
              </a:rPr>
              <a:t>دورة الكتفين الخلفية ( دائرة كتف خلفية من التعلق المقلوب )</a:t>
            </a:r>
            <a:endParaRPr lang="en-US" sz="2400" dirty="0">
              <a:solidFill>
                <a:srgbClr val="FF0000"/>
              </a:solidFill>
            </a:endParaRPr>
          </a:p>
          <a:p>
            <a:endParaRPr lang="ar-IQ" sz="2400" dirty="0">
              <a:solidFill>
                <a:srgbClr val="FF0000"/>
              </a:solidFill>
            </a:endParaRPr>
          </a:p>
        </p:txBody>
      </p:sp>
      <p:pic>
        <p:nvPicPr>
          <p:cNvPr id="5" name="صورة 4" descr="C:\Documents and Settings\cub\My Documents\My Pictures\Scan20235.JPG"/>
          <p:cNvPicPr/>
          <p:nvPr/>
        </p:nvPicPr>
        <p:blipFill>
          <a:blip r:embed="rId2"/>
          <a:srcRect/>
          <a:stretch>
            <a:fillRect/>
          </a:stretch>
        </p:blipFill>
        <p:spPr bwMode="auto">
          <a:xfrm>
            <a:off x="1115616" y="705445"/>
            <a:ext cx="6912767" cy="3299619"/>
          </a:xfrm>
          <a:prstGeom prst="rect">
            <a:avLst/>
          </a:prstGeom>
          <a:noFill/>
          <a:ln w="9525">
            <a:noFill/>
            <a:miter lim="800000"/>
            <a:headEnd/>
            <a:tailEnd/>
          </a:ln>
        </p:spPr>
      </p:pic>
      <p:sp>
        <p:nvSpPr>
          <p:cNvPr id="6" name="مربع نص 5"/>
          <p:cNvSpPr txBox="1"/>
          <p:nvPr/>
        </p:nvSpPr>
        <p:spPr>
          <a:xfrm>
            <a:off x="0" y="4005064"/>
            <a:ext cx="9036496" cy="2523768"/>
          </a:xfrm>
          <a:prstGeom prst="rect">
            <a:avLst/>
          </a:prstGeom>
          <a:noFill/>
        </p:spPr>
        <p:txBody>
          <a:bodyPr wrap="square" rtlCol="1">
            <a:spAutoFit/>
          </a:bodyPr>
          <a:lstStyle/>
          <a:p>
            <a:r>
              <a:rPr lang="ar-IQ" sz="2000" b="1" dirty="0">
                <a:solidFill>
                  <a:srgbClr val="FF0000"/>
                </a:solidFill>
              </a:rPr>
              <a:t>اولا- النواحي الفنية</a:t>
            </a:r>
            <a:endParaRPr lang="en-US" sz="2000" dirty="0">
              <a:solidFill>
                <a:srgbClr val="FF0000"/>
              </a:solidFill>
            </a:endParaRPr>
          </a:p>
          <a:p>
            <a:pPr lvl="0"/>
            <a:r>
              <a:rPr lang="ar-IQ" sz="2000" b="1" dirty="0">
                <a:solidFill>
                  <a:srgbClr val="FF0000"/>
                </a:solidFill>
              </a:rPr>
              <a:t>القسم التحضيري </a:t>
            </a:r>
            <a:r>
              <a:rPr lang="ar-IQ" sz="2000" b="1" dirty="0"/>
              <a:t>: </a:t>
            </a:r>
            <a:r>
              <a:rPr lang="ar-IQ" sz="2000" dirty="0"/>
              <a:t>من وضع التعلق المقلوب ، يثني اللاعب مفصلي الوركين لوضع تعلق الكب ويكون النظر إلى المشطين كما في الشكل (4)  .</a:t>
            </a:r>
            <a:endParaRPr lang="en-US" sz="2000" dirty="0" smtClean="0">
              <a:effectLst/>
            </a:endParaRPr>
          </a:p>
          <a:p>
            <a:pPr lvl="0"/>
            <a:r>
              <a:rPr lang="ar-IQ" sz="2000" b="1" dirty="0">
                <a:solidFill>
                  <a:srgbClr val="FF0000"/>
                </a:solidFill>
              </a:rPr>
              <a:t>القسم الرئيسي </a:t>
            </a:r>
            <a:r>
              <a:rPr lang="ar-IQ" sz="2000" b="1" dirty="0"/>
              <a:t>: </a:t>
            </a:r>
            <a:r>
              <a:rPr lang="ar-IQ" sz="2000" dirty="0"/>
              <a:t>يقوم اللاعب بمد مفصل الوركين مع رفع الرأس للأمام وتحريك الذراعين جانبا أماما وذلك تفتح الحلقتين بعيدا حتى يسمح للكتفين بحرية الحركة والدوران مع تدوير الرسغين إلى الخارج والضغط باليدين على الحلقتين إلى الأسفل مع بقاء الذراعين ممدودتين كما في الشكل (4).</a:t>
            </a:r>
            <a:endParaRPr lang="en-US" sz="2000" dirty="0" smtClean="0">
              <a:effectLst/>
            </a:endParaRPr>
          </a:p>
          <a:p>
            <a:pPr lvl="0"/>
            <a:r>
              <a:rPr lang="ar-IQ" sz="2000" b="1" dirty="0">
                <a:solidFill>
                  <a:srgbClr val="FF0000"/>
                </a:solidFill>
              </a:rPr>
              <a:t>القسم النهائي </a:t>
            </a:r>
            <a:r>
              <a:rPr lang="ar-IQ" sz="2000" b="1" dirty="0"/>
              <a:t>: </a:t>
            </a:r>
            <a:r>
              <a:rPr lang="ar-IQ" sz="2000" dirty="0"/>
              <a:t>يستمر اللاعب في </a:t>
            </a:r>
            <a:r>
              <a:rPr lang="ar-IQ" sz="2000" dirty="0" err="1"/>
              <a:t>أرجحة</a:t>
            </a:r>
            <a:r>
              <a:rPr lang="ar-IQ" sz="2000" dirty="0"/>
              <a:t> الرجلين أسفل أماما إلى وضع التعلق أو التعلق المقلوب أذا أريد</a:t>
            </a:r>
            <a:r>
              <a:rPr lang="ar-IQ" sz="2000" b="1" dirty="0"/>
              <a:t>.</a:t>
            </a:r>
            <a:endParaRPr lang="en-US" sz="2000" dirty="0" smtClean="0">
              <a:effectLst/>
            </a:endParaRPr>
          </a:p>
          <a:p>
            <a:endParaRPr lang="ar-IQ" dirty="0"/>
          </a:p>
        </p:txBody>
      </p:sp>
    </p:spTree>
    <p:extLst>
      <p:ext uri="{BB962C8B-B14F-4D97-AF65-F5344CB8AC3E}">
        <p14:creationId xmlns:p14="http://schemas.microsoft.com/office/powerpoint/2010/main" val="386957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6084168" y="116632"/>
            <a:ext cx="2880320" cy="830997"/>
          </a:xfrm>
          <a:prstGeom prst="rect">
            <a:avLst/>
          </a:prstGeom>
          <a:noFill/>
        </p:spPr>
        <p:txBody>
          <a:bodyPr wrap="square" rtlCol="1">
            <a:spAutoFit/>
          </a:bodyPr>
          <a:lstStyle/>
          <a:p>
            <a:r>
              <a:rPr lang="ar-IQ" sz="2400" b="1" dirty="0">
                <a:solidFill>
                  <a:srgbClr val="FF0000"/>
                </a:solidFill>
              </a:rPr>
              <a:t>الهبوط بالقلبة الهوائية فتحا</a:t>
            </a:r>
            <a:endParaRPr lang="en-US" sz="2400" dirty="0">
              <a:solidFill>
                <a:srgbClr val="FF0000"/>
              </a:solidFill>
            </a:endParaRPr>
          </a:p>
          <a:p>
            <a:endParaRPr lang="ar-IQ" sz="24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8720"/>
            <a:ext cx="633150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107504" y="3933056"/>
            <a:ext cx="8856984" cy="2862322"/>
          </a:xfrm>
          <a:prstGeom prst="rect">
            <a:avLst/>
          </a:prstGeom>
          <a:noFill/>
        </p:spPr>
        <p:txBody>
          <a:bodyPr wrap="square" rtlCol="1">
            <a:spAutoFit/>
          </a:bodyPr>
          <a:lstStyle/>
          <a:p>
            <a:pPr lvl="0"/>
            <a:r>
              <a:rPr lang="ar-IQ" b="1" dirty="0"/>
              <a:t> </a:t>
            </a:r>
            <a:r>
              <a:rPr lang="ar-IQ" sz="2000" b="1" dirty="0">
                <a:solidFill>
                  <a:srgbClr val="FF0000"/>
                </a:solidFill>
              </a:rPr>
              <a:t>النواحي الفنية</a:t>
            </a:r>
            <a:endParaRPr lang="en-US" sz="2000" dirty="0">
              <a:solidFill>
                <a:srgbClr val="FF0000"/>
              </a:solidFill>
            </a:endParaRPr>
          </a:p>
          <a:p>
            <a:pPr lvl="0"/>
            <a:r>
              <a:rPr lang="ar-IQ" sz="2000" b="1" dirty="0"/>
              <a:t>القسم التحضيري : </a:t>
            </a:r>
            <a:r>
              <a:rPr lang="ar-IQ" sz="2000" dirty="0"/>
              <a:t>من التعلق </a:t>
            </a:r>
            <a:r>
              <a:rPr lang="ar-IQ" sz="2000" dirty="0" err="1"/>
              <a:t>يؤرجح</a:t>
            </a:r>
            <a:r>
              <a:rPr lang="ar-IQ" sz="2000" dirty="0"/>
              <a:t> اللاعب جسمه أماما إلى أن تصل الكتفان بعد المستوى الراسي كما في الشكل (5) .</a:t>
            </a:r>
            <a:endParaRPr lang="en-US" sz="2000" dirty="0" smtClean="0">
              <a:effectLst/>
            </a:endParaRPr>
          </a:p>
          <a:p>
            <a:pPr lvl="0"/>
            <a:r>
              <a:rPr lang="ar-IQ" sz="2000" b="1" dirty="0">
                <a:solidFill>
                  <a:srgbClr val="FF0000"/>
                </a:solidFill>
              </a:rPr>
              <a:t>القسم الرئيسي </a:t>
            </a:r>
            <a:r>
              <a:rPr lang="ar-IQ" sz="2000" b="1" dirty="0"/>
              <a:t>: </a:t>
            </a:r>
            <a:r>
              <a:rPr lang="ar-IQ" sz="2000" dirty="0"/>
              <a:t>وعند وصول الرجلين إلى مستوى الحلق تقريبا يقوم اللاعب بالضغط على الحلقتين إلى الأسفل ودوران الرجلين والجذع وعند وصول الرجلين بالضغط بعد المستوى الراسي بقليل تفتح الرجلين . (الشكل5) ويقوم اللاعب بالضغط بقوة وبسرعة على الحلق لتصغير زاوية ذراع ـ جذع وحني الرأس إلى الخلف ، ثم يترك القبضة والرجلان أما الحبل كما في الشكل(5). </a:t>
            </a:r>
            <a:endParaRPr lang="en-US" sz="2000" dirty="0" smtClean="0">
              <a:effectLst/>
            </a:endParaRPr>
          </a:p>
          <a:p>
            <a:pPr lvl="0"/>
            <a:r>
              <a:rPr lang="ar-IQ" sz="2000" b="1" dirty="0">
                <a:solidFill>
                  <a:srgbClr val="FF0000"/>
                </a:solidFill>
              </a:rPr>
              <a:t>القسم النهائي </a:t>
            </a:r>
            <a:r>
              <a:rPr lang="ar-IQ" sz="2000" b="1" dirty="0"/>
              <a:t>: </a:t>
            </a:r>
            <a:r>
              <a:rPr lang="ar-IQ" sz="2000" dirty="0"/>
              <a:t>بعد ترك القبضة خلال مرحلة الطيران يقوم اللاعب بضم الرجلين للهبوط بهما وهما مضمومتان ومثنيتان قليلا . كما في الشكل (20)  </a:t>
            </a:r>
            <a:r>
              <a:rPr lang="ar-IQ" dirty="0"/>
              <a:t>.</a:t>
            </a:r>
          </a:p>
        </p:txBody>
      </p:sp>
    </p:spTree>
    <p:extLst>
      <p:ext uri="{BB962C8B-B14F-4D97-AF65-F5344CB8AC3E}">
        <p14:creationId xmlns:p14="http://schemas.microsoft.com/office/powerpoint/2010/main" val="3791172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664</Words>
  <Application>Microsoft Office PowerPoint</Application>
  <PresentationFormat>عرض على الشاشة (3:4)‏</PresentationFormat>
  <Paragraphs>42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جهاز الحلق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جهاز الحلق</dc:title>
  <dc:creator>zake</dc:creator>
  <cp:lastModifiedBy>zake</cp:lastModifiedBy>
  <cp:revision>7</cp:revision>
  <dcterms:created xsi:type="dcterms:W3CDTF">2018-12-10T11:08:22Z</dcterms:created>
  <dcterms:modified xsi:type="dcterms:W3CDTF">2018-12-10T16:47:21Z</dcterms:modified>
</cp:coreProperties>
</file>